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63.jpeg" ContentType="image/jpeg"/>
  <Override PartName="/ppt/media/image62.jpeg" ContentType="image/jpeg"/>
  <Override PartName="/ppt/media/image61.jpeg" ContentType="image/jpeg"/>
  <Override PartName="/ppt/media/image60.jpeg" ContentType="image/jpeg"/>
  <Override PartName="/ppt/media/image59.png" ContentType="image/png"/>
  <Override PartName="/ppt/media/image56.png" ContentType="image/png"/>
  <Override PartName="/ppt/media/image55.jpeg" ContentType="image/jpeg"/>
  <Override PartName="/ppt/media/image54.png" ContentType="image/png"/>
  <Override PartName="/ppt/media/image53.jpeg" ContentType="image/jpeg"/>
  <Override PartName="/ppt/media/image52.png" ContentType="image/png"/>
  <Override PartName="/ppt/media/image51.jpeg" ContentType="image/jpeg"/>
  <Override PartName="/ppt/media/image50.png" ContentType="image/png"/>
  <Override PartName="/ppt/media/image49.png" ContentType="image/png"/>
  <Override PartName="/ppt/media/image46.jpeg" ContentType="image/jpeg"/>
  <Override PartName="/ppt/media/image43.png" ContentType="image/png"/>
  <Override PartName="/ppt/media/image42.png" ContentType="image/png"/>
  <Override PartName="/ppt/media/image41.jpeg" ContentType="image/jpeg"/>
  <Override PartName="/ppt/media/image40.png" ContentType="image/png"/>
  <Override PartName="/ppt/media/image39.png" ContentType="image/png"/>
  <Override PartName="/ppt/media/image38.jpeg" ContentType="image/jpeg"/>
  <Override PartName="/ppt/media/image14.jpeg" ContentType="image/jpeg"/>
  <Override PartName="/ppt/media/image12.jpeg" ContentType="image/jpeg"/>
  <Override PartName="/ppt/media/image44.jpeg" ContentType="image/jpeg"/>
  <Override PartName="/ppt/media/image11.jpeg" ContentType="image/jpeg"/>
  <Override PartName="/ppt/media/image48.jpeg" ContentType="image/jpeg"/>
  <Override PartName="/ppt/media/image15.jpeg" ContentType="image/jpeg"/>
  <Override PartName="/ppt/media/image16.jpeg" ContentType="image/jpeg"/>
  <Override PartName="/ppt/media/image17.jpeg" ContentType="image/jpeg"/>
  <Override PartName="/ppt/media/image37.png" ContentType="image/png"/>
  <Override PartName="/ppt/media/image19.jpeg" ContentType="image/jpeg"/>
  <Override PartName="/ppt/media/image13.png" ContentType="image/png"/>
  <Override PartName="/ppt/media/image9.jpeg" ContentType="image/jpeg"/>
  <Override PartName="/ppt/media/image4.jpeg" ContentType="image/jpeg"/>
  <Override PartName="/ppt/media/image5.jpeg" ContentType="image/jpeg"/>
  <Override PartName="/ppt/media/image18.png" ContentType="image/png"/>
  <Override PartName="/ppt/media/image45.png" ContentType="image/png"/>
  <Override PartName="/ppt/media/image20.png" ContentType="image/png"/>
  <Override PartName="/ppt/media/image47.png" ContentType="image/png"/>
  <Override PartName="/ppt/media/image22.png" ContentType="image/png"/>
  <Override PartName="/ppt/media/image7.jpeg" ContentType="image/jpeg"/>
  <Override PartName="/ppt/media/image26.png" ContentType="image/png"/>
  <Override PartName="/ppt/media/image27.png" ContentType="image/png"/>
  <Override PartName="/ppt/media/image30.png" ContentType="image/png"/>
  <Override PartName="/ppt/media/image32.png" ContentType="image/png"/>
  <Override PartName="/ppt/media/image58.png" ContentType="image/png"/>
  <Override PartName="/ppt/media/image33.png" ContentType="image/png"/>
  <Override PartName="/ppt/media/image10.png" ContentType="image/png"/>
  <Override PartName="/ppt/media/image35.png" ContentType="image/png"/>
  <Override PartName="/ppt/media/image8.png" ContentType="image/png"/>
  <Override PartName="/ppt/media/image1.png" ContentType="image/png"/>
  <Override PartName="/ppt/media/image21.jpeg" ContentType="image/jpeg"/>
  <Override PartName="/ppt/media/image23.jpeg" ContentType="image/jpeg"/>
  <Override PartName="/ppt/media/image57.jpeg" ContentType="image/jpeg"/>
  <Override PartName="/ppt/media/image2.jpeg" ContentType="image/jpeg"/>
  <Override PartName="/ppt/media/image24.jpeg" ContentType="image/jpeg"/>
  <Override PartName="/ppt/media/image3.jpeg" ContentType="image/jpeg"/>
  <Override PartName="/ppt/media/image25.jpeg" ContentType="image/jpeg"/>
  <Override PartName="/ppt/media/image6.jpeg" ContentType="image/jpeg"/>
  <Override PartName="/ppt/media/image28.jpeg" ContentType="image/jpeg"/>
  <Override PartName="/ppt/media/image31.jpeg" ContentType="image/jpeg"/>
  <Override PartName="/ppt/media/image34.jpeg" ContentType="image/jpeg"/>
  <Override PartName="/ppt/media/image29.png" ContentType="image/png"/>
  <Override PartName="/ppt/media/image36.jpeg" ContentType="image/jpe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11.xml" ContentType="application/vnd.openxmlformats-officedocument.presentationml.slide+xml"/>
  <Override PartName="/ppt/slides/slide3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3.xml" ContentType="application/vnd.openxmlformats-officedocument.presentationml.slide+xml"/>
  <Override PartName="/ppt/slides/_rels/slide29.xml.rels" ContentType="application/vnd.openxmlformats-package.relationships+xml"/>
  <Override PartName="/ppt/slides/_rels/slide28.xml.rels" ContentType="application/vnd.openxmlformats-package.relationships+xml"/>
  <Override PartName="/ppt/slides/_rels/slide32.xml.rels" ContentType="application/vnd.openxmlformats-package.relationships+xml"/>
  <Override PartName="/ppt/slides/_rels/slide27.xml.rels" ContentType="application/vnd.openxmlformats-package.relationships+xml"/>
  <Override PartName="/ppt/slides/_rels/slide26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30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36.xml.rels" ContentType="application/vnd.openxmlformats-package.relationships+xml"/>
  <Override PartName="/ppt/slides/_rels/slide5.xml.rels" ContentType="application/vnd.openxmlformats-package.relationships+xml"/>
  <Override PartName="/ppt/slides/_rels/slide3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3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34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
</Relationships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png>
</file>

<file path=ppt/media/image21.jpeg>
</file>

<file path=ppt/media/image22.png>
</file>

<file path=ppt/media/image23.jpeg>
</file>

<file path=ppt/media/image24.jpeg>
</file>

<file path=ppt/media/image25.jpe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jpeg>
</file>

<file path=ppt/media/image32.png>
</file>

<file path=ppt/media/image33.png>
</file>

<file path=ppt/media/image34.jpeg>
</file>

<file path=ppt/media/image35.png>
</file>

<file path=ppt/media/image36.jpeg>
</file>

<file path=ppt/media/image37.png>
</file>

<file path=ppt/media/image38.jpeg>
</file>

<file path=ppt/media/image39.png>
</file>

<file path=ppt/media/image4.jpeg>
</file>

<file path=ppt/media/image40.png>
</file>

<file path=ppt/media/image41.jpeg>
</file>

<file path=ppt/media/image42.png>
</file>

<file path=ppt/media/image43.png>
</file>

<file path=ppt/media/image44.jpeg>
</file>

<file path=ppt/media/image45.png>
</file>

<file path=ppt/media/image46.jpeg>
</file>

<file path=ppt/media/image47.png>
</file>

<file path=ppt/media/image48.jpeg>
</file>

<file path=ppt/media/image49.png>
</file>

<file path=ppt/media/image5.jpeg>
</file>

<file path=ppt/media/image50.png>
</file>

<file path=ppt/media/image51.jpeg>
</file>

<file path=ppt/media/image52.png>
</file>

<file path=ppt/media/image53.jpeg>
</file>

<file path=ppt/media/image54.png>
</file>

<file path=ppt/media/image55.jpeg>
</file>

<file path=ppt/media/image56.png>
</file>

<file path=ppt/media/image57.jpeg>
</file>

<file path=ppt/media/image58.png>
</file>

<file path=ppt/media/image59.png>
</file>

<file path=ppt/media/image6.jpeg>
</file>

<file path=ppt/media/image60.jpeg>
</file>

<file path=ppt/media/image61.jpeg>
</file>

<file path=ppt/media/image62.jpeg>
</file>

<file path=ppt/media/image63.jpeg>
</file>

<file path=ppt/media/image7.jpe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</a:t>
            </a:r>
            <a:r>
              <a:rPr b="0" lang="en-GB" sz="4400" spc="-1" strike="noStrike">
                <a:latin typeface="Arial"/>
              </a:rPr>
              <a:t>edit the </a:t>
            </a:r>
            <a:r>
              <a:rPr b="0" lang="en-GB" sz="4400" spc="-1" strike="noStrike">
                <a:latin typeface="Arial"/>
              </a:rPr>
              <a:t>title text </a:t>
            </a:r>
            <a:r>
              <a:rPr b="0" lang="en-GB" sz="4400" spc="-1" strike="noStrike">
                <a:latin typeface="Arial"/>
              </a:rPr>
              <a:t>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image" Target="../media/image37.png"/><Relationship Id="rId3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41.jpe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44.jpeg"/><Relationship Id="rId2" Type="http://schemas.openxmlformats.org/officeDocument/2006/relationships/image" Target="../media/image45.png"/><Relationship Id="rId3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46.jpeg"/><Relationship Id="rId2" Type="http://schemas.openxmlformats.org/officeDocument/2006/relationships/image" Target="../media/image47.png"/><Relationship Id="rId3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51.jpeg"/><Relationship Id="rId2" Type="http://schemas.openxmlformats.org/officeDocument/2006/relationships/image" Target="../media/image52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53.jpeg"/><Relationship Id="rId2" Type="http://schemas.openxmlformats.org/officeDocument/2006/relationships/image" Target="../media/image54.png"/><Relationship Id="rId3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55.jpeg"/><Relationship Id="rId2" Type="http://schemas.openxmlformats.org/officeDocument/2006/relationships/image" Target="../media/image56.png"/><Relationship Id="rId3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57.jpeg"/><Relationship Id="rId2" Type="http://schemas.openxmlformats.org/officeDocument/2006/relationships/image" Target="../media/image58.png"/><Relationship Id="rId3" Type="http://schemas.openxmlformats.org/officeDocument/2006/relationships/image" Target="../media/image59.png"/><Relationship Id="rId4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60.jpe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61.jpe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62.jpe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63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0" y="14760"/>
            <a:ext cx="12191760" cy="6857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18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What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do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develo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pers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think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about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FakeXr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mEasy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0" name="" descr=""/>
          <p:cNvPicPr/>
          <p:nvPr/>
        </p:nvPicPr>
        <p:blipFill>
          <a:blip r:embed="rId2"/>
          <a:stretch/>
        </p:blipFill>
        <p:spPr>
          <a:xfrm>
            <a:off x="3168000" y="1892880"/>
            <a:ext cx="5796720" cy="408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22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Roadmap (2021 and beyond)</a:t>
            </a:r>
            <a:endParaRPr b="0" lang="en-GB" sz="4400" spc="-1" strike="noStrike">
              <a:latin typeface="Arial"/>
            </a:endParaRPr>
          </a:p>
        </p:txBody>
      </p:sp>
      <p:graphicFrame>
        <p:nvGraphicFramePr>
          <p:cNvPr id="123" name="Table 2"/>
          <p:cNvGraphicFramePr/>
          <p:nvPr/>
        </p:nvGraphicFramePr>
        <p:xfrm>
          <a:off x="1209960" y="2161440"/>
          <a:ext cx="9166680" cy="3173400"/>
        </p:xfrm>
        <a:graphic>
          <a:graphicData uri="http://schemas.openxmlformats.org/drawingml/2006/table">
            <a:tbl>
              <a:tblPr/>
              <a:tblGrid>
                <a:gridCol w="3058200"/>
                <a:gridCol w="3072240"/>
                <a:gridCol w="3036600"/>
              </a:tblGrid>
              <a:tr h="428760">
                <a:tc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</a:tr>
              <a:tr h="27450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.Plugins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CodeActivities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.Net Applications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Full .NET Framework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In “Maintenance / Deprecated” mode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Full .NET framework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Depends on XrmTooling / CrmSdk.CoreAssemblies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Supports server side development, for which  DataverseClient is not intended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Might also be ideal for On-Prem customers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</a:t>
                      </a: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.net core only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Package that depends on DataverseClient (in public preview)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Will support DataverseClient specific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functionality (i.e. </a:t>
                      </a: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async</a:t>
                      </a: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)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</a:tbl>
          </a:graphicData>
        </a:graphic>
      </p:graphicFrame>
      <p:sp>
        <p:nvSpPr>
          <p:cNvPr id="124" name="CustomShape 3"/>
          <p:cNvSpPr/>
          <p:nvPr/>
        </p:nvSpPr>
        <p:spPr>
          <a:xfrm>
            <a:off x="1224000" y="1712880"/>
            <a:ext cx="1879200" cy="71532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v1.x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25" name="CustomShape 4"/>
          <p:cNvSpPr/>
          <p:nvPr/>
        </p:nvSpPr>
        <p:spPr>
          <a:xfrm>
            <a:off x="4248000" y="1708560"/>
            <a:ext cx="1879200" cy="71532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v2.x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26" name="CustomShape 5"/>
          <p:cNvSpPr/>
          <p:nvPr/>
        </p:nvSpPr>
        <p:spPr>
          <a:xfrm>
            <a:off x="7336440" y="1708560"/>
            <a:ext cx="1879200" cy="71532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v3.x 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27" name="CustomShape 6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TextShape 7"/>
          <p:cNvSpPr txBox="1"/>
          <p:nvPr/>
        </p:nvSpPr>
        <p:spPr>
          <a:xfrm>
            <a:off x="2880000" y="5760000"/>
            <a:ext cx="613332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GB" sz="1200" spc="-1" strike="noStrike">
                <a:latin typeface="Arial"/>
              </a:rPr>
              <a:t>DataverseClient: https://www.nuget.org/packages?q=microsoft.powerplatform.cds.client </a:t>
            </a:r>
            <a:endParaRPr b="0" lang="en-GB" sz="12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30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Which one should I use… ?</a:t>
            </a:r>
            <a:endParaRPr b="0" lang="en-GB" sz="4400" spc="-1" strike="noStrike">
              <a:latin typeface="Arial"/>
            </a:endParaRPr>
          </a:p>
        </p:txBody>
      </p:sp>
      <p:graphicFrame>
        <p:nvGraphicFramePr>
          <p:cNvPr id="131" name="Table 2"/>
          <p:cNvGraphicFramePr/>
          <p:nvPr/>
        </p:nvGraphicFramePr>
        <p:xfrm>
          <a:off x="1173600" y="1863000"/>
          <a:ext cx="9338040" cy="3173400"/>
        </p:xfrm>
        <a:graphic>
          <a:graphicData uri="http://schemas.openxmlformats.org/drawingml/2006/table">
            <a:tbl>
              <a:tblPr/>
              <a:tblGrid>
                <a:gridCol w="4658040"/>
                <a:gridCol w="4680360"/>
              </a:tblGrid>
              <a:tr h="42876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Component / App Type</a:t>
                      </a: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    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  <a:ea typeface="Noto Sans CJK SC"/>
                        </a:rPr>
                        <a:t>  </a:t>
                      </a: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  <a:ea typeface="Noto Sans CJK SC"/>
                        </a:rPr>
                        <a:t>Recommended version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  <a:tr h="274500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6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Plugins, Workflow CodeActivities, Azure Functions v1 runtime, or any other CrmServiceClient app</a:t>
                      </a: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6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Any client applications in .net core 3.1, including: </a:t>
                      </a: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6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Bespoke web portals, Azure Functions v3 runtime, and so on…</a:t>
                      </a: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2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*Azure Functions v4 runtime targets .net 6 however ServiceClient still has .netcore 3.1 as baseline</a:t>
                      </a:r>
                      <a:endParaRPr b="0" lang="en-GB" sz="12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     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2.x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     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3.x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</a:tbl>
          </a:graphicData>
        </a:graphic>
      </p:graphicFrame>
      <p:sp>
        <p:nvSpPr>
          <p:cNvPr id="132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34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What’s new in v2.x / v3.x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New middleware architecture almost identical between 2.x and 3.x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https://github.com/DynamicsValue/fake-xrm-easy 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.net core support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Sonar Quality Gates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Refactoring / restructuring of packages:</a:t>
            </a:r>
            <a:endParaRPr b="0" lang="en-GB" sz="2800" spc="-1" strike="noStrike">
              <a:latin typeface="Arial"/>
            </a:endParaRPr>
          </a:p>
          <a:p>
            <a:pPr lvl="1" marL="685800" indent="-227520">
              <a:lnSpc>
                <a:spcPct val="90000"/>
              </a:lnSpc>
              <a:spcBef>
                <a:spcPts val="499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FakeXrmEasy.Abstractions</a:t>
            </a:r>
            <a:endParaRPr b="0" lang="en-GB" sz="2400" spc="-1" strike="noStrike">
              <a:latin typeface="Arial"/>
            </a:endParaRPr>
          </a:p>
          <a:p>
            <a:pPr lvl="1" marL="685800" indent="-227520">
              <a:lnSpc>
                <a:spcPct val="90000"/>
              </a:lnSpc>
              <a:spcBef>
                <a:spcPts val="499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FakeXrmEasy.Core</a:t>
            </a:r>
            <a:endParaRPr b="0" lang="en-GB" sz="2400" spc="-1" strike="noStrike">
              <a:latin typeface="Arial"/>
            </a:endParaRPr>
          </a:p>
          <a:p>
            <a:pPr lvl="1" marL="685800" indent="-227520">
              <a:lnSpc>
                <a:spcPct val="90000"/>
              </a:lnSpc>
              <a:spcBef>
                <a:spcPts val="499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FakeXrmEasy.Messages.*</a:t>
            </a:r>
            <a:endParaRPr b="0" lang="en-GB" sz="2400" spc="-1" strike="noStrike">
              <a:latin typeface="Arial"/>
            </a:endParaRPr>
          </a:p>
          <a:p>
            <a:pPr lvl="1" marL="685800" indent="-227520">
              <a:lnSpc>
                <a:spcPct val="90000"/>
              </a:lnSpc>
              <a:spcBef>
                <a:spcPts val="499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FakeXrmEasy.Plugins</a:t>
            </a:r>
            <a:endParaRPr b="0" lang="en-GB" sz="2400" spc="-1" strike="noStrike">
              <a:latin typeface="Arial"/>
            </a:endParaRPr>
          </a:p>
          <a:p>
            <a:pPr lvl="1" marL="685800" indent="-227520">
              <a:lnSpc>
                <a:spcPct val="90000"/>
              </a:lnSpc>
              <a:spcBef>
                <a:spcPts val="499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FakeXrmEasy.CodeActivities (v2.x and windows only)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4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Powershell &amp; GitHub Actions Build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36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38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New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Middlewar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838080" y="1681560"/>
            <a:ext cx="3985920" cy="379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Previously in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v1.x there was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one message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execution per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OrganizationR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equest 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Now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OrganizationR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equests go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through a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configurable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pipeline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execution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1" name="" descr=""/>
          <p:cNvPicPr/>
          <p:nvPr/>
        </p:nvPicPr>
        <p:blipFill>
          <a:blip r:embed="rId2"/>
          <a:stretch/>
        </p:blipFill>
        <p:spPr>
          <a:xfrm>
            <a:off x="5310000" y="1577520"/>
            <a:ext cx="5850000" cy="452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43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Middlewar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838080" y="1681560"/>
            <a:ext cx="3985920" cy="379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Middleware: </a:t>
            </a:r>
            <a:r>
              <a:rPr b="0" i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Add**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steps add properties to the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IxrmFakedContext that are needed to then “Use” these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steps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i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Use***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methods define the pipeline sequence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45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6" name="" descr=""/>
          <p:cNvPicPr/>
          <p:nvPr/>
        </p:nvPicPr>
        <p:blipFill>
          <a:blip r:embed="rId2"/>
          <a:stretch/>
        </p:blipFill>
        <p:spPr>
          <a:xfrm>
            <a:off x="5310000" y="1577520"/>
            <a:ext cx="5850000" cy="452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48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Middleware (II)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838080" y="1681560"/>
            <a:ext cx="3985920" cy="379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Pipeline Simulation example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1" name="" descr=""/>
          <p:cNvPicPr/>
          <p:nvPr/>
        </p:nvPicPr>
        <p:blipFill>
          <a:blip r:embed="rId2"/>
          <a:stretch/>
        </p:blipFill>
        <p:spPr>
          <a:xfrm>
            <a:off x="5959440" y="391680"/>
            <a:ext cx="5451840" cy="6119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53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Middleware Benefits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838080" y="1681560"/>
            <a:ext cx="9601920" cy="379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Decouples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implementation : we can add other future packages without touching any of the existing ones (i.e. Security role validation)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Makes the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behaviour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of the framework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explicit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Configurable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: only setup what you need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Efficient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: run tests for what’s needed at each package, saving build &amp; test time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55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57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Unit Testing Azure Functions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Multiple authentication / authorization methods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Regardless, it’s a good idea to separate authentication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logic from business logic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Make your business logic depend only on interfaces so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that it can be unit tested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Other good tutorials about Azure Functions: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Phil Cole, </a:t>
            </a:r>
            <a:r>
              <a:rPr b="0" i="1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Using Azure Functions in the Dataverse</a:t>
            </a:r>
            <a:r>
              <a:rPr b="0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: https://www.youtube.com/watch?v=p7wG4lmfE90 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Demian Raschkovan, </a:t>
            </a:r>
            <a:r>
              <a:rPr b="0" i="1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Extendiendo Dataverse con Azure Functions</a:t>
            </a:r>
            <a:r>
              <a:rPr b="0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: https://www.youtube.com/watch?</a:t>
            </a:r>
            <a:r>
              <a:rPr b="0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v=cpecE0F7QE8&amp;t=2036s</a:t>
            </a:r>
            <a:endParaRPr b="0" lang="en-GB" sz="16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6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16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600" spc="-1" strike="noStrike">
              <a:latin typeface="Arial"/>
            </a:endParaRPr>
          </a:p>
        </p:txBody>
      </p:sp>
      <p:sp>
        <p:nvSpPr>
          <p:cNvPr id="159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61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Azure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Functions: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VSCode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extensions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838080" y="1825560"/>
            <a:ext cx="32659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Azure Functions</a:t>
            </a:r>
            <a:endParaRPr b="0" lang="en-GB" sz="24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Solution Explorer</a:t>
            </a:r>
            <a:endParaRPr b="0" lang="en-GB" sz="24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Test Explorer UI</a:t>
            </a:r>
            <a:endParaRPr b="0" lang="en-GB" sz="24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.NET Core Test Explorer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4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4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4" name="" descr=""/>
          <p:cNvPicPr/>
          <p:nvPr/>
        </p:nvPicPr>
        <p:blipFill>
          <a:blip r:embed="rId2"/>
          <a:stretch/>
        </p:blipFill>
        <p:spPr>
          <a:xfrm>
            <a:off x="4486320" y="1512000"/>
            <a:ext cx="3721680" cy="4948200"/>
          </a:xfrm>
          <a:prstGeom prst="rect">
            <a:avLst/>
          </a:prstGeom>
          <a:ln>
            <a:noFill/>
          </a:ln>
        </p:spPr>
      </p:pic>
      <p:pic>
        <p:nvPicPr>
          <p:cNvPr id="165" name="" descr=""/>
          <p:cNvPicPr/>
          <p:nvPr/>
        </p:nvPicPr>
        <p:blipFill>
          <a:blip r:embed="rId3"/>
          <a:stretch/>
        </p:blipFill>
        <p:spPr>
          <a:xfrm>
            <a:off x="8260200" y="1512000"/>
            <a:ext cx="3750120" cy="5016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78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Agenda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History /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Stats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Why? /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Research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Study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Roadmap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What’s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New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Unit Testing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Azure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Functions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against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Dataverse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Q &amp; A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80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67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Folder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Layout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838080" y="1825560"/>
            <a:ext cx="4561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This is a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personal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choice, but I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like to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structure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projects using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this folder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structure: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|-- .sln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|--  src/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     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| –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source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projects here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|--  tests/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     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| – test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projects here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0" name="" descr=""/>
          <p:cNvPicPr/>
          <p:nvPr/>
        </p:nvPicPr>
        <p:blipFill>
          <a:blip r:embed="rId2"/>
          <a:stretch/>
        </p:blipFill>
        <p:spPr>
          <a:xfrm>
            <a:off x="864000" y="5256000"/>
            <a:ext cx="7800480" cy="542520"/>
          </a:xfrm>
          <a:prstGeom prst="rect">
            <a:avLst/>
          </a:prstGeom>
          <a:ln>
            <a:noFill/>
          </a:ln>
        </p:spPr>
      </p:pic>
      <p:pic>
        <p:nvPicPr>
          <p:cNvPr id="171" name="" descr=""/>
          <p:cNvPicPr/>
          <p:nvPr/>
        </p:nvPicPr>
        <p:blipFill>
          <a:blip r:embed="rId3"/>
          <a:stretch/>
        </p:blipFill>
        <p:spPr>
          <a:xfrm>
            <a:off x="5760000" y="2663280"/>
            <a:ext cx="5047920" cy="2304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73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Create project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838080" y="1825560"/>
            <a:ext cx="4561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Create project and pick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C#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v3 runtime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Choose trigger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Trigger name and namespace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AccessRights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75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6" name="" descr=""/>
          <p:cNvPicPr/>
          <p:nvPr/>
        </p:nvPicPr>
        <p:blipFill>
          <a:blip r:embed="rId2"/>
          <a:stretch/>
        </p:blipFill>
        <p:spPr>
          <a:xfrm>
            <a:off x="5462640" y="2425680"/>
            <a:ext cx="6273360" cy="4054320"/>
          </a:xfrm>
          <a:prstGeom prst="rect">
            <a:avLst/>
          </a:prstGeom>
          <a:ln>
            <a:noFill/>
          </a:ln>
        </p:spPr>
      </p:pic>
      <p:pic>
        <p:nvPicPr>
          <p:cNvPr id="177" name="" descr=""/>
          <p:cNvPicPr/>
          <p:nvPr/>
        </p:nvPicPr>
        <p:blipFill>
          <a:blip r:embed="rId3"/>
          <a:stretch/>
        </p:blipFill>
        <p:spPr>
          <a:xfrm>
            <a:off x="529560" y="4414320"/>
            <a:ext cx="6238440" cy="1561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79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Build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838080" y="1825560"/>
            <a:ext cx="10033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Build the project so that it restores the necessary Azure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Function nuget packages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81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2" name="" descr=""/>
          <p:cNvPicPr/>
          <p:nvPr/>
        </p:nvPicPr>
        <p:blipFill>
          <a:blip r:embed="rId2"/>
          <a:stretch/>
        </p:blipFill>
        <p:spPr>
          <a:xfrm>
            <a:off x="1929240" y="3218400"/>
            <a:ext cx="8366760" cy="2253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84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Create Unit Test Project 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838080" y="1825560"/>
            <a:ext cx="10033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7" name="" descr=""/>
          <p:cNvPicPr/>
          <p:nvPr/>
        </p:nvPicPr>
        <p:blipFill>
          <a:blip r:embed="rId2"/>
          <a:stretch/>
        </p:blipFill>
        <p:spPr>
          <a:xfrm>
            <a:off x="1008000" y="2808000"/>
            <a:ext cx="10058040" cy="150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89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Add both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projects to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solution...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838080" y="1825560"/>
            <a:ext cx="10033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…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via solution Explorer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Extension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Clean way to see only relevant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(C#) files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Also add src project as a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project reference of the test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project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2" name="" descr=""/>
          <p:cNvPicPr/>
          <p:nvPr/>
        </p:nvPicPr>
        <p:blipFill>
          <a:blip r:embed="rId2"/>
          <a:stretch/>
        </p:blipFill>
        <p:spPr>
          <a:xfrm>
            <a:off x="2954160" y="3528000"/>
            <a:ext cx="3885840" cy="2390400"/>
          </a:xfrm>
          <a:prstGeom prst="rect">
            <a:avLst/>
          </a:prstGeom>
          <a:ln>
            <a:noFill/>
          </a:ln>
        </p:spPr>
      </p:pic>
      <p:pic>
        <p:nvPicPr>
          <p:cNvPr id="193" name="" descr=""/>
          <p:cNvPicPr/>
          <p:nvPr/>
        </p:nvPicPr>
        <p:blipFill>
          <a:blip r:embed="rId3"/>
          <a:stretch/>
        </p:blipFill>
        <p:spPr>
          <a:xfrm>
            <a:off x="7128000" y="3440160"/>
            <a:ext cx="3577680" cy="325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95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Install FakeXrmEasy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96" name="CustomShape 2"/>
          <p:cNvSpPr/>
          <p:nvPr/>
        </p:nvSpPr>
        <p:spPr>
          <a:xfrm>
            <a:off x="838080" y="1681560"/>
            <a:ext cx="10033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…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via the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command line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…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or via adding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the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PackageReferen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ce and then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restoring it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97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8" name="" descr=""/>
          <p:cNvPicPr/>
          <p:nvPr/>
        </p:nvPicPr>
        <p:blipFill>
          <a:blip r:embed="rId2"/>
          <a:stretch/>
        </p:blipFill>
        <p:spPr>
          <a:xfrm>
            <a:off x="706320" y="3177360"/>
            <a:ext cx="11029680" cy="818640"/>
          </a:xfrm>
          <a:prstGeom prst="rect">
            <a:avLst/>
          </a:prstGeom>
          <a:ln>
            <a:noFill/>
          </a:ln>
        </p:spPr>
      </p:pic>
      <p:pic>
        <p:nvPicPr>
          <p:cNvPr id="199" name="" descr=""/>
          <p:cNvPicPr/>
          <p:nvPr/>
        </p:nvPicPr>
        <p:blipFill>
          <a:blip r:embed="rId3"/>
          <a:stretch/>
        </p:blipFill>
        <p:spPr>
          <a:xfrm>
            <a:off x="4680000" y="4087080"/>
            <a:ext cx="3391200" cy="253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201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Use .NET Test Explorer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838080" y="1681560"/>
            <a:ext cx="10033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Once projects references have been added and FakeXrmEasy installed, we are in a position to start testing the Azure Function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4" name="" descr=""/>
          <p:cNvPicPr/>
          <p:nvPr/>
        </p:nvPicPr>
        <p:blipFill>
          <a:blip r:embed="rId2"/>
          <a:stretch/>
        </p:blipFill>
        <p:spPr>
          <a:xfrm>
            <a:off x="1879920" y="3141720"/>
            <a:ext cx="7480080" cy="2906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206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d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Da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tav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ers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e.C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lie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nt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pa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cka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ge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838080" y="1681560"/>
            <a:ext cx="9457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208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9" name="" descr=""/>
          <p:cNvPicPr/>
          <p:nvPr/>
        </p:nvPicPr>
        <p:blipFill>
          <a:blip r:embed="rId2"/>
          <a:stretch/>
        </p:blipFill>
        <p:spPr>
          <a:xfrm>
            <a:off x="997920" y="2736000"/>
            <a:ext cx="9658080" cy="1047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211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Add Dataverse.Client package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838080" y="1681560"/>
            <a:ext cx="9457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…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and then …  Add an empty internal method to the azure function class in charge of creating a contact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13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4" name="" descr=""/>
          <p:cNvPicPr/>
          <p:nvPr/>
        </p:nvPicPr>
        <p:blipFill>
          <a:blip r:embed="rId2"/>
          <a:stretch/>
        </p:blipFill>
        <p:spPr>
          <a:xfrm>
            <a:off x="741960" y="3096000"/>
            <a:ext cx="10058040" cy="1123560"/>
          </a:xfrm>
          <a:prstGeom prst="rect">
            <a:avLst/>
          </a:prstGeom>
          <a:ln>
            <a:noFill/>
          </a:ln>
        </p:spPr>
      </p:pic>
      <p:pic>
        <p:nvPicPr>
          <p:cNvPr id="215" name="" descr=""/>
          <p:cNvPicPr/>
          <p:nvPr/>
        </p:nvPicPr>
        <p:blipFill>
          <a:blip r:embed="rId3"/>
          <a:stretch/>
        </p:blipFill>
        <p:spPr>
          <a:xfrm>
            <a:off x="3888000" y="4320000"/>
            <a:ext cx="5638320" cy="1409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5" dur="indefinite" restart="never" nodeType="tmRoot">
          <p:childTnLst>
            <p:seq>
              <p:cTn id="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217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Add unit </a:t>
            </a: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test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838080" y="1681560"/>
            <a:ext cx="2905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Make our test class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inherit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from the base class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We have now a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failing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unit test to start with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0" name="" descr=""/>
          <p:cNvPicPr/>
          <p:nvPr/>
        </p:nvPicPr>
        <p:blipFill>
          <a:blip r:embed="rId2"/>
          <a:stretch/>
        </p:blipFill>
        <p:spPr>
          <a:xfrm>
            <a:off x="3798000" y="1656000"/>
            <a:ext cx="8010000" cy="401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82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History</a:t>
            </a:r>
            <a:endParaRPr b="0" lang="en-GB" sz="4400" spc="-1" strike="noStrike">
              <a:latin typeface="Arial"/>
            </a:endParaRPr>
          </a:p>
        </p:txBody>
      </p:sp>
      <p:graphicFrame>
        <p:nvGraphicFramePr>
          <p:cNvPr id="83" name="Table 2"/>
          <p:cNvGraphicFramePr/>
          <p:nvPr/>
        </p:nvGraphicFramePr>
        <p:xfrm>
          <a:off x="1128960" y="2197080"/>
          <a:ext cx="9604440" cy="2836440"/>
        </p:xfrm>
        <a:graphic>
          <a:graphicData uri="http://schemas.openxmlformats.org/drawingml/2006/table">
            <a:tbl>
              <a:tblPr/>
              <a:tblGrid>
                <a:gridCol w="2468880"/>
                <a:gridCol w="2422440"/>
                <a:gridCol w="2517840"/>
                <a:gridCol w="2195640"/>
              </a:tblGrid>
              <a:tr h="622440">
                <a:tc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  <a:tr h="2214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Nov 24: First version of FakeXrmEasy is published v1.x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Founded DynamicsValue company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Got MVP Awards: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   </a:t>
                      </a: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2017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   </a:t>
                      </a: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2018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Participated in many CRM Saturdays around the world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FakeXrmEasy v2.x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</a:tbl>
          </a:graphicData>
        </a:graphic>
      </p:graphicFrame>
      <p:sp>
        <p:nvSpPr>
          <p:cNvPr id="84" name="CustomShape 3"/>
          <p:cNvSpPr/>
          <p:nvPr/>
        </p:nvSpPr>
        <p:spPr>
          <a:xfrm>
            <a:off x="1109520" y="1981800"/>
            <a:ext cx="1879200" cy="71532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2014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85" name="CustomShape 4"/>
          <p:cNvSpPr/>
          <p:nvPr/>
        </p:nvSpPr>
        <p:spPr>
          <a:xfrm>
            <a:off x="3477240" y="1981800"/>
            <a:ext cx="1879200" cy="71532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2015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86" name="CustomShape 5"/>
          <p:cNvSpPr/>
          <p:nvPr/>
        </p:nvSpPr>
        <p:spPr>
          <a:xfrm>
            <a:off x="5958000" y="1981800"/>
            <a:ext cx="1879200" cy="71532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2017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87" name="CustomShape 6"/>
          <p:cNvSpPr/>
          <p:nvPr/>
        </p:nvSpPr>
        <p:spPr>
          <a:xfrm>
            <a:off x="8568000" y="1981800"/>
            <a:ext cx="1879200" cy="71532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2020-2021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88" name="CustomShape 7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222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Add async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838080" y="1708560"/>
            <a:ext cx="10537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Testing async methods with xUnit is straightforward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5" name="" descr=""/>
          <p:cNvPicPr/>
          <p:nvPr/>
        </p:nvPicPr>
        <p:blipFill>
          <a:blip r:embed="rId2"/>
          <a:stretch/>
        </p:blipFill>
        <p:spPr>
          <a:xfrm>
            <a:off x="474840" y="2448000"/>
            <a:ext cx="11477160" cy="1485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227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Add async (II)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838080" y="1708560"/>
            <a:ext cx="10537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Testing async methods with xUnit is straightforward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29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0" name="" descr=""/>
          <p:cNvPicPr/>
          <p:nvPr/>
        </p:nvPicPr>
        <p:blipFill>
          <a:blip r:embed="rId2"/>
          <a:stretch/>
        </p:blipFill>
        <p:spPr>
          <a:xfrm>
            <a:off x="799920" y="1512000"/>
            <a:ext cx="10144080" cy="4300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232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Implement actual logic…. 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838080" y="1708560"/>
            <a:ext cx="10537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5" name="" descr=""/>
          <p:cNvPicPr/>
          <p:nvPr/>
        </p:nvPicPr>
        <p:blipFill>
          <a:blip r:embed="rId2"/>
          <a:stretch/>
        </p:blipFill>
        <p:spPr>
          <a:xfrm>
            <a:off x="474840" y="1440000"/>
            <a:ext cx="11477160" cy="2257200"/>
          </a:xfrm>
          <a:prstGeom prst="rect">
            <a:avLst/>
          </a:prstGeom>
          <a:ln>
            <a:noFill/>
          </a:ln>
        </p:spPr>
      </p:pic>
      <p:pic>
        <p:nvPicPr>
          <p:cNvPr id="236" name="" descr=""/>
          <p:cNvPicPr/>
          <p:nvPr/>
        </p:nvPicPr>
        <p:blipFill>
          <a:blip r:embed="rId3"/>
          <a:stretch/>
        </p:blipFill>
        <p:spPr>
          <a:xfrm>
            <a:off x="5246280" y="3756240"/>
            <a:ext cx="6057720" cy="2723760"/>
          </a:xfrm>
          <a:prstGeom prst="rect">
            <a:avLst/>
          </a:prstGeom>
          <a:ln>
            <a:noFill/>
          </a:ln>
        </p:spPr>
      </p:pic>
      <p:sp>
        <p:nvSpPr>
          <p:cNvPr id="237" name="CustomShape 4"/>
          <p:cNvSpPr/>
          <p:nvPr/>
        </p:nvSpPr>
        <p:spPr>
          <a:xfrm>
            <a:off x="550080" y="4104000"/>
            <a:ext cx="4345920" cy="165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…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and voilà…  :)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239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Recap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838080" y="1708560"/>
            <a:ext cx="10537920" cy="25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241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4"/>
          <p:cNvSpPr/>
          <p:nvPr/>
        </p:nvSpPr>
        <p:spPr>
          <a:xfrm>
            <a:off x="838080" y="1708560"/>
            <a:ext cx="11113920" cy="325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Unit Testing is a fundamental aspect of the ALM story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ProDev increased efficiency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Develop &amp; debug locally many, without hitting an actual Dataverse environment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v1.x is deprecated and in maintenance mode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Use v2.x for server-side development on Windows 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Use v3.x for client-side dev in .net core 3.1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The slides of this demo as well as the code samples, can be found here: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https://github.com/DynamicsValue/dataverse-summit-2021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244" name="CustomShape 1"/>
          <p:cNvSpPr/>
          <p:nvPr/>
        </p:nvSpPr>
        <p:spPr>
          <a:xfrm>
            <a:off x="2207880" y="2766240"/>
            <a:ext cx="777528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Thanks for your time …</a:t>
            </a:r>
            <a:endParaRPr b="0" lang="en-GB" sz="44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endParaRPr b="0" lang="en-GB" sz="44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¿any questions?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67" dur="indefinite" restart="never" nodeType="tmRoot">
          <p:childTnLst>
            <p:seq>
              <p:cTn id="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1523880" y="1122480"/>
            <a:ext cx="9142920" cy="238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90000"/>
              </a:lnSpc>
            </a:pPr>
            <a:r>
              <a:rPr b="0" lang="en-GB" sz="6000" spc="-1" strike="noStrike">
                <a:solidFill>
                  <a:srgbClr val="ffffff"/>
                </a:solidFill>
                <a:latin typeface="Calibri Light"/>
                <a:ea typeface="DejaVu Sans"/>
              </a:rPr>
              <a:t>Main Title</a:t>
            </a:r>
            <a:endParaRPr b="0" lang="en-GB" sz="60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1523880" y="360216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en-GB" sz="3200" spc="-1" strike="noStrike">
                <a:solidFill>
                  <a:srgbClr val="bfbfbf"/>
                </a:solidFill>
                <a:latin typeface="Calibri"/>
                <a:ea typeface="DejaVu Sans"/>
              </a:rPr>
              <a:t>Section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249" name="Picture 8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9" dur="indefinite" restart="never" nodeType="tmRoot">
          <p:childTnLst>
            <p:seq>
              <p:cTn id="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251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Header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Text 1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Text 2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Text 3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90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Stats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7 years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1.5M+ Downloads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241+ GitHub Stars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160+ Forks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70+ Countries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94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We’ve conducted a research study…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Quantified Benefits</a:t>
            </a: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Unquantified Benefits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96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98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Quantified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Benefits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include: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191%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increased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ProDev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efficiency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due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to reduction of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escaped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defects</a:t>
            </a:r>
            <a:r>
              <a:rPr b="1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*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33%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increased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ProDev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efficiency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due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to other time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savings</a:t>
            </a: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*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000" spc="-1" strike="noStrike">
                <a:solidFill>
                  <a:srgbClr val="d9d9d9"/>
                </a:solidFill>
                <a:latin typeface="Calibri"/>
                <a:ea typeface="DejaVu Sans"/>
              </a:rPr>
              <a:t>* results will vary across organizations. Download </a:t>
            </a:r>
            <a:r>
              <a:rPr b="0" lang="en-GB" sz="1000" spc="-1" strike="noStrike">
                <a:solidFill>
                  <a:srgbClr val="d9d9d9"/>
                </a:solidFill>
                <a:latin typeface="Calibri"/>
                <a:ea typeface="DejaVu Sans"/>
              </a:rPr>
              <a:t>the study at </a:t>
            </a:r>
            <a:r>
              <a:rPr b="0" lang="en-GB" sz="10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https://dynamicsvalue.com/whitepaper to find out </a:t>
            </a:r>
            <a:r>
              <a:rPr b="0" lang="en-GB" sz="1000" spc="-1" strike="noStrike">
                <a:solidFill>
                  <a:srgbClr val="d9d9d9"/>
                </a:solidFill>
                <a:latin typeface="Calibri"/>
                <a:ea typeface="DejaVu Sans"/>
              </a:rPr>
              <a:t>how to apply the methodology in your own </a:t>
            </a:r>
            <a:r>
              <a:rPr b="0" lang="en-GB" sz="1000" spc="-1" strike="noStrike">
                <a:solidFill>
                  <a:srgbClr val="d9d9d9"/>
                </a:solidFill>
                <a:latin typeface="Calibri"/>
                <a:ea typeface="DejaVu Sans"/>
              </a:rPr>
              <a:t>organization.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000" spc="-1" strike="noStrike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02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Why? / Research Study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4" name="" descr=""/>
          <p:cNvPicPr/>
          <p:nvPr/>
        </p:nvPicPr>
        <p:blipFill>
          <a:blip r:embed="rId2"/>
          <a:stretch/>
        </p:blipFill>
        <p:spPr>
          <a:xfrm>
            <a:off x="2543760" y="1717920"/>
            <a:ext cx="6744240" cy="3983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06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Why? / Research Study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2"/>
          <a:stretch/>
        </p:blipFill>
        <p:spPr>
          <a:xfrm>
            <a:off x="5184000" y="1563480"/>
            <a:ext cx="6365880" cy="3836520"/>
          </a:xfrm>
          <a:prstGeom prst="rect">
            <a:avLst/>
          </a:prstGeom>
          <a:ln>
            <a:noFill/>
          </a:ln>
        </p:spPr>
      </p:pic>
      <p:sp>
        <p:nvSpPr>
          <p:cNvPr id="108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Factor = 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100 / 6.5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=</a:t>
            </a:r>
            <a:endParaRPr b="0" lang="en-GB" sz="2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15x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5109480" y="5616000"/>
            <a:ext cx="6986520" cy="720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300" spc="-1" strike="noStrike">
                <a:solidFill>
                  <a:srgbClr val="d9d9d9"/>
                </a:solidFill>
                <a:latin typeface="Calibri"/>
                <a:ea typeface="DejaVu Sans"/>
              </a:rPr>
              <a:t>Source: IBM Systems Sciences </a:t>
            </a:r>
            <a:r>
              <a:rPr b="0" lang="en-GB" sz="1300" spc="-1" strike="noStrike">
                <a:solidFill>
                  <a:srgbClr val="d9d9d9"/>
                </a:solidFill>
                <a:latin typeface="Calibri"/>
                <a:ea typeface="DejaVu Sans"/>
              </a:rPr>
              <a:t>Institute study 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0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https://www.isixsigma.com/industries/software-it/</a:t>
            </a:r>
            <a:r>
              <a:rPr b="0" lang="en-GB" sz="1000" spc="-1" strike="noStrike">
                <a:solidFill>
                  <a:srgbClr val="d9d9d9"/>
                </a:solidFill>
                <a:latin typeface="Calibri"/>
                <a:ea typeface="DejaVu Sans"/>
              </a:rPr>
              <a:t>defect-prevention-reducing-costs-and-enhancing-</a:t>
            </a:r>
            <a:r>
              <a:rPr b="0" lang="en-GB" sz="1000" spc="-1" strike="noStrike">
                <a:solidFill>
                  <a:srgbClr val="d9d9d9"/>
                </a:solidFill>
                <a:latin typeface="Calibri"/>
                <a:ea typeface="DejaVu Sans"/>
              </a:rPr>
              <a:t>quality/ 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0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5440" cy="524160"/>
          </a:xfrm>
          <a:prstGeom prst="rect">
            <a:avLst/>
          </a:prstGeom>
          <a:ln>
            <a:noFill/>
          </a:ln>
        </p:spPr>
      </p:pic>
      <p:sp>
        <p:nvSpPr>
          <p:cNvPr id="111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Unquantified benefits (Testimonials):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13" name="CustomShape 3"/>
          <p:cNvSpPr/>
          <p:nvPr/>
        </p:nvSpPr>
        <p:spPr>
          <a:xfrm>
            <a:off x="7720560" y="6153840"/>
            <a:ext cx="428976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4"/>
          <p:cNvSpPr/>
          <p:nvPr/>
        </p:nvSpPr>
        <p:spPr>
          <a:xfrm>
            <a:off x="650520" y="2450160"/>
            <a:ext cx="7269120" cy="158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“</a:t>
            </a:r>
            <a:r>
              <a:rPr b="0" lang="en-GB" sz="1800" spc="-1" strike="noStrike">
                <a:latin typeface="arial"/>
              </a:rPr>
              <a:t>Now that I discovered this </a:t>
            </a:r>
            <a:r>
              <a:rPr b="1" lang="en-GB" sz="1800" spc="-1" strike="noStrike">
                <a:latin typeface="arial"/>
              </a:rPr>
              <a:t>way of working</a:t>
            </a:r>
            <a:r>
              <a:rPr b="0" lang="en-GB" sz="1800" spc="-1" strike="noStrike">
                <a:latin typeface="arial"/>
              </a:rPr>
              <a:t>,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I</a:t>
            </a:r>
            <a:r>
              <a:rPr b="1" lang="en-GB" sz="1800" spc="-1" strike="noStrike">
                <a:latin typeface="arial"/>
              </a:rPr>
              <a:t> </a:t>
            </a:r>
            <a:r>
              <a:rPr b="1" lang="en-GB" sz="2200" spc="-1" strike="noStrike">
                <a:latin typeface="arial"/>
              </a:rPr>
              <a:t>would NEVER go back</a:t>
            </a:r>
            <a:r>
              <a:rPr b="1" lang="en-GB" sz="1800" spc="-1" strike="noStrike">
                <a:latin typeface="arial"/>
              </a:rPr>
              <a:t> to writing code without unit tests</a:t>
            </a:r>
            <a:r>
              <a:rPr b="0" lang="en-GB" sz="1800" spc="-1" strike="noStrike">
                <a:latin typeface="arial"/>
              </a:rPr>
              <a:t>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and I am constantly encouraging others to adopt this best practice.”</a:t>
            </a:r>
            <a:r>
              <a:rPr b="0" lang="en-GB" sz="1600" spc="-1" strike="noStrike">
                <a:latin typeface="arial"/>
              </a:rPr>
              <a:t> 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600" spc="-1" strike="noStrike">
                <a:latin typeface="arial"/>
              </a:rPr>
              <a:t>      </a:t>
            </a:r>
            <a:r>
              <a:rPr b="0" lang="en-GB" sz="1600" spc="-1" strike="noStrike">
                <a:latin typeface="arial"/>
              </a:rPr>
              <a:t>- Ben, former senior analyst / developer at a highly respected </a:t>
            </a:r>
            <a:r>
              <a:rPr b="1" lang="en-GB" sz="1600" spc="-1" strike="noStrike">
                <a:latin typeface="arial"/>
              </a:rPr>
              <a:t>UK University</a:t>
            </a:r>
            <a:r>
              <a:rPr b="0" lang="en-GB" sz="1600" spc="-1" strike="noStrike">
                <a:latin typeface="arial"/>
              </a:rPr>
              <a:t>, and now senior developer at a CRM Consultancy. 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15" name="CustomShape 5"/>
          <p:cNvSpPr/>
          <p:nvPr/>
        </p:nvSpPr>
        <p:spPr>
          <a:xfrm>
            <a:off x="648000" y="4389840"/>
            <a:ext cx="4920120" cy="136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“</a:t>
            </a:r>
            <a:r>
              <a:rPr b="0" lang="en-GB" sz="1800" spc="-1" strike="noStrike">
                <a:latin typeface="arial"/>
              </a:rPr>
              <a:t>Helps us massively with </a:t>
            </a:r>
            <a:r>
              <a:rPr b="1" lang="en-GB" sz="2200" spc="-1" strike="noStrike">
                <a:latin typeface="arial"/>
              </a:rPr>
              <a:t>code coverage</a:t>
            </a:r>
            <a:r>
              <a:rPr b="0" lang="en-GB" sz="1800" spc="-1" strike="noStrike">
                <a:latin typeface="arial"/>
              </a:rPr>
              <a:t>,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and </a:t>
            </a:r>
            <a:r>
              <a:rPr b="1" lang="en-GB" sz="1800" spc="-1" strike="noStrike">
                <a:latin typeface="arial"/>
              </a:rPr>
              <a:t>allows us to hit all of our KPIs</a:t>
            </a:r>
            <a:r>
              <a:rPr b="0" lang="en-GB" sz="1800" spc="-1" strike="noStrike">
                <a:latin typeface="arial"/>
              </a:rPr>
              <a:t> alongside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the rest of our engineering practice”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      </a:t>
            </a:r>
            <a:r>
              <a:rPr b="0" lang="en-GB" sz="1800" spc="-1" strike="noStrike">
                <a:latin typeface="Arial"/>
              </a:rPr>
              <a:t>-</a:t>
            </a:r>
            <a:r>
              <a:rPr b="0" lang="en-GB" sz="1500" spc="-1" strike="noStrike">
                <a:latin typeface="Arial"/>
              </a:rPr>
              <a:t> Lead Developer at a </a:t>
            </a:r>
            <a:r>
              <a:rPr b="1" lang="en-GB" sz="1500" spc="-1" strike="noStrike">
                <a:latin typeface="Arial"/>
              </a:rPr>
              <a:t>Central Bank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16" name="TextShape 6"/>
          <p:cNvSpPr txBox="1"/>
          <p:nvPr/>
        </p:nvSpPr>
        <p:spPr>
          <a:xfrm>
            <a:off x="6586200" y="4464000"/>
            <a:ext cx="4766400" cy="1653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GB" sz="1800" spc="-1" strike="noStrike">
                <a:latin typeface="Arial"/>
              </a:rPr>
              <a:t>“</a:t>
            </a:r>
            <a:r>
              <a:rPr b="0" lang="en-GB" sz="1800" spc="-1" strike="noStrike">
                <a:latin typeface="Arial"/>
              </a:rPr>
              <a:t>Cuts dev time down significantly as can</a:t>
            </a:r>
            <a:endParaRPr b="0" lang="en-GB" sz="1800" spc="-1" strike="noStrike">
              <a:latin typeface="Arial"/>
            </a:endParaRPr>
          </a:p>
          <a:p>
            <a:r>
              <a:rPr b="0" lang="en-GB" sz="1800" spc="-1" strike="noStrike">
                <a:latin typeface="Arial"/>
              </a:rPr>
              <a:t>test very easily. I </a:t>
            </a:r>
            <a:r>
              <a:rPr b="1" lang="en-GB" sz="1800" spc="-1" strike="noStrike">
                <a:latin typeface="Arial"/>
              </a:rPr>
              <a:t>find bugs almost </a:t>
            </a:r>
            <a:r>
              <a:rPr b="1" lang="en-GB" sz="2000" spc="-1" strike="noStrike">
                <a:latin typeface="Arial"/>
              </a:rPr>
              <a:t>instantly </a:t>
            </a:r>
            <a:r>
              <a:rPr b="1" lang="en-GB" sz="1800" spc="-1" strike="noStrike">
                <a:latin typeface="Arial"/>
              </a:rPr>
              <a:t>now</a:t>
            </a:r>
            <a:r>
              <a:rPr b="0" lang="en-GB" sz="1800" spc="-1" strike="noStrike">
                <a:latin typeface="Arial"/>
              </a:rPr>
              <a:t> rather than with other methods.”</a:t>
            </a:r>
            <a:endParaRPr b="0" lang="en-GB" sz="1800" spc="-1" strike="noStrike">
              <a:latin typeface="Arial"/>
            </a:endParaRPr>
          </a:p>
          <a:p>
            <a:endParaRPr b="0" lang="en-GB" sz="1800" spc="-1" strike="noStrike">
              <a:latin typeface="Arial"/>
            </a:endParaRPr>
          </a:p>
          <a:p>
            <a:r>
              <a:rPr b="0" lang="en-GB" sz="1800" spc="-1" strike="noStrike">
                <a:latin typeface="Arial"/>
              </a:rPr>
              <a:t>    </a:t>
            </a:r>
            <a:r>
              <a:rPr b="0" lang="en-GB" sz="1800" spc="-1" strike="noStrike">
                <a:latin typeface="Arial"/>
              </a:rPr>
              <a:t>- Principal Architect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663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2020-11-24T07:56:49Z</dcterms:created>
  <dc:creator>Jordi Montaña</dc:creator>
  <dc:description/>
  <dc:language>en-GB</dc:language>
  <cp:lastModifiedBy/>
  <dcterms:modified xsi:type="dcterms:W3CDTF">2021-11-20T12:10:19Z</dcterms:modified>
  <cp:revision>46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